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4" d="100"/>
          <a:sy n="84" d="100"/>
        </p:scale>
        <p:origin x="-1590" y="-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847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130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6401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9950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4763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5953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8804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3659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575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924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376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771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246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1737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70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002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055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020C90C-356B-4E3A-B580-6E32FB67789E}" type="datetimeFigureOut">
              <a:rPr lang="hr-HR" smtClean="0"/>
              <a:t>12.4.2016.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B6D255B-B66F-4CE4-A6A3-8A2061B002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01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51012" y="1529385"/>
            <a:ext cx="8689976" cy="4318259"/>
          </a:xfrm>
        </p:spPr>
        <p:txBody>
          <a:bodyPr>
            <a:normAutofit/>
          </a:bodyPr>
          <a:lstStyle/>
          <a:p>
            <a:r>
              <a:rPr lang="hr-HR" dirty="0" smtClean="0"/>
              <a:t>Bodovi dovoljni za </a:t>
            </a:r>
            <a:r>
              <a:rPr lang="hr-HR" dirty="0" smtClean="0"/>
              <a:t>upis u neke srednje škole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2014./2015</a:t>
            </a:r>
            <a:r>
              <a:rPr lang="hr-HR" dirty="0" smtClean="0"/>
              <a:t>.</a:t>
            </a:r>
            <a:r>
              <a:rPr lang="hr-HR" sz="6600" dirty="0" smtClean="0"/>
              <a:t/>
            </a:r>
            <a:br>
              <a:rPr lang="hr-HR" sz="6600" dirty="0" smtClean="0"/>
            </a:br>
            <a:endParaRPr lang="hr-HR" sz="6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51012" y="5734756"/>
            <a:ext cx="8689976" cy="124177"/>
          </a:xfrm>
        </p:spPr>
        <p:txBody>
          <a:bodyPr>
            <a:normAutofit fontScale="25000" lnSpcReduction="20000"/>
          </a:bodyPr>
          <a:lstStyle/>
          <a:p>
            <a:endParaRPr lang="hr-HR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966043"/>
              </p:ext>
            </p:extLst>
          </p:nvPr>
        </p:nvGraphicFramePr>
        <p:xfrm>
          <a:off x="2032000" y="719665"/>
          <a:ext cx="8128000" cy="1651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1651001">
                <a:tc>
                  <a:txBody>
                    <a:bodyPr/>
                    <a:lstStyle/>
                    <a:p>
                      <a:r>
                        <a:rPr lang="hr-HR" sz="2800" dirty="0" smtClean="0"/>
                        <a:t>Napominjemo da su</a:t>
                      </a:r>
                      <a:r>
                        <a:rPr lang="hr-HR" sz="2800" baseline="0" dirty="0" smtClean="0"/>
                        <a:t> podaci preuzeti od privatnih osoba pa postoji mogućnost odstupanja od konačnih upisnih lista.</a:t>
                      </a:r>
                      <a:endParaRPr lang="hr-HR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77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dirty="0" smtClean="0"/>
              <a:t>gimnazije</a:t>
            </a:r>
            <a:endParaRPr lang="hr-HR" sz="4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53026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hr-HR" sz="2800" dirty="0" smtClean="0"/>
              <a:t>Gimnazija (opća) – 74,86</a:t>
            </a:r>
          </a:p>
          <a:p>
            <a:pPr marL="571500" indent="-571500">
              <a:buAutoNum type="romanUcPeriod"/>
            </a:pPr>
            <a:r>
              <a:rPr lang="hr-HR" sz="2800" dirty="0" smtClean="0"/>
              <a:t>Gimnazija (opća) – 78,11</a:t>
            </a:r>
          </a:p>
          <a:p>
            <a:pPr marL="571500" indent="-571500">
              <a:buAutoNum type="romanUcPeriod"/>
            </a:pPr>
            <a:r>
              <a:rPr lang="hr-HR" sz="2800" dirty="0" smtClean="0"/>
              <a:t>Gimnazija (opća) – 74,58</a:t>
            </a:r>
            <a:endParaRPr lang="hr-HR" sz="2800" dirty="0"/>
          </a:p>
          <a:p>
            <a:pPr marL="571500" indent="-571500">
              <a:buAutoNum type="romanUcPeriod" startAt="3"/>
            </a:pPr>
            <a:r>
              <a:rPr lang="hr-HR" sz="2800" dirty="0" smtClean="0"/>
              <a:t>Gimnazija (prirodoslovno-matematička) – 77,07</a:t>
            </a:r>
          </a:p>
          <a:p>
            <a:pPr marL="571500" indent="-571500">
              <a:buAutoNum type="romanUcPeriod" startAt="3"/>
            </a:pPr>
            <a:r>
              <a:rPr lang="hr-HR" sz="2800" dirty="0" smtClean="0"/>
              <a:t>Gimnazija (jezična) – 72,67	(dvojezična) – 75,15</a:t>
            </a:r>
          </a:p>
          <a:p>
            <a:pPr marL="571500" indent="-571500">
              <a:buAutoNum type="romanUcPeriod" startAt="3"/>
            </a:pPr>
            <a:r>
              <a:rPr lang="hr-HR" sz="2800" dirty="0" smtClean="0"/>
              <a:t>Gimnazija (prirodoslovno-matematička) – 78, 73</a:t>
            </a:r>
            <a:endParaRPr lang="hr-HR" sz="2600" dirty="0"/>
          </a:p>
        </p:txBody>
      </p:sp>
    </p:spTree>
    <p:extLst>
      <p:ext uri="{BB962C8B-B14F-4D97-AF65-F5344CB8AC3E}">
        <p14:creationId xmlns:p14="http://schemas.microsoft.com/office/powerpoint/2010/main" val="202120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flipV="1">
            <a:off x="913775" y="322730"/>
            <a:ext cx="10364451" cy="29578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  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914400" y="806823"/>
            <a:ext cx="10363826" cy="5333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 smtClean="0"/>
              <a:t>Gornjogradska gimnazija (opća) – 70,51</a:t>
            </a:r>
          </a:p>
          <a:p>
            <a:pPr marL="0" indent="0">
              <a:buNone/>
            </a:pPr>
            <a:r>
              <a:rPr lang="hr-HR" sz="2400" dirty="0" err="1" smtClean="0"/>
              <a:t>Vii</a:t>
            </a:r>
            <a:r>
              <a:rPr lang="hr-HR" sz="2400" dirty="0" smtClean="0"/>
              <a:t>. Gimnazija (opća) – 77,18</a:t>
            </a:r>
          </a:p>
          <a:p>
            <a:pPr marL="0" indent="0">
              <a:buNone/>
            </a:pPr>
            <a:r>
              <a:rPr lang="hr-HR" sz="2400" dirty="0" smtClean="0"/>
              <a:t>Gimnazija </a:t>
            </a:r>
            <a:r>
              <a:rPr lang="hr-HR" sz="2400" dirty="0" err="1" smtClean="0"/>
              <a:t>tituša</a:t>
            </a:r>
            <a:r>
              <a:rPr lang="hr-HR" sz="2400" dirty="0" smtClean="0"/>
              <a:t> brezovačkog (opća) – 77,79</a:t>
            </a:r>
          </a:p>
          <a:p>
            <a:pPr marL="0" indent="0">
              <a:buNone/>
            </a:pPr>
            <a:r>
              <a:rPr lang="hr-HR" sz="2400" dirty="0" err="1" smtClean="0"/>
              <a:t>Ix</a:t>
            </a:r>
            <a:r>
              <a:rPr lang="hr-HR" sz="2400" dirty="0" smtClean="0"/>
              <a:t>. Gimnazija (opća) – 69,32</a:t>
            </a:r>
          </a:p>
          <a:p>
            <a:pPr marL="0" indent="0">
              <a:buNone/>
            </a:pPr>
            <a:r>
              <a:rPr lang="hr-HR" sz="2400" dirty="0" smtClean="0"/>
              <a:t>x. Gimnazija (opća) – 74,95	(dvojezična) – 71,84</a:t>
            </a:r>
          </a:p>
          <a:p>
            <a:pPr marL="0" indent="0">
              <a:buNone/>
            </a:pPr>
            <a:r>
              <a:rPr lang="hr-HR" sz="2400" dirty="0" smtClean="0"/>
              <a:t>x. Gimnazija (prirodoslovno-matematička) – 74,62</a:t>
            </a:r>
          </a:p>
          <a:p>
            <a:pPr marL="0" indent="0">
              <a:buNone/>
            </a:pPr>
            <a:r>
              <a:rPr lang="hr-HR" sz="2400" dirty="0" smtClean="0"/>
              <a:t>xi. Gimnazija (opća) – 74,04</a:t>
            </a:r>
          </a:p>
          <a:p>
            <a:pPr marL="0" indent="0">
              <a:buNone/>
            </a:pPr>
            <a:r>
              <a:rPr lang="hr-HR" sz="2400" dirty="0" smtClean="0"/>
              <a:t>xiii. Gimnazija (opća) – 66,89</a:t>
            </a:r>
          </a:p>
          <a:p>
            <a:pPr marL="0" indent="0">
              <a:buNone/>
            </a:pPr>
            <a:r>
              <a:rPr lang="hr-HR" sz="2400" dirty="0" err="1" smtClean="0"/>
              <a:t>Xiii</a:t>
            </a:r>
            <a:r>
              <a:rPr lang="hr-HR" sz="2400" dirty="0" smtClean="0"/>
              <a:t>. Gimnazija (prirodoslovno-matematička) – 66,42</a:t>
            </a:r>
          </a:p>
        </p:txBody>
      </p:sp>
    </p:spTree>
    <p:extLst>
      <p:ext uri="{BB962C8B-B14F-4D97-AF65-F5344CB8AC3E}">
        <p14:creationId xmlns:p14="http://schemas.microsoft.com/office/powerpoint/2010/main" val="2304298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flipV="1">
            <a:off x="913775" y="282388"/>
            <a:ext cx="10364451" cy="336129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806197" y="887410"/>
            <a:ext cx="11278226" cy="51726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 smtClean="0"/>
              <a:t>Gimnazija </a:t>
            </a:r>
            <a:r>
              <a:rPr lang="hr-HR" sz="2400" dirty="0" err="1" smtClean="0"/>
              <a:t>lucijana</a:t>
            </a:r>
            <a:r>
              <a:rPr lang="hr-HR" sz="2400" dirty="0" smtClean="0"/>
              <a:t> </a:t>
            </a:r>
            <a:r>
              <a:rPr lang="hr-HR" sz="2400" dirty="0" err="1" smtClean="0"/>
              <a:t>vranjanina</a:t>
            </a:r>
            <a:r>
              <a:rPr lang="hr-HR" sz="2400" dirty="0" smtClean="0"/>
              <a:t> (opća) – 74,49</a:t>
            </a:r>
          </a:p>
          <a:p>
            <a:pPr marL="0" indent="0">
              <a:buNone/>
            </a:pPr>
            <a:r>
              <a:rPr lang="hr-HR" sz="2400" dirty="0" smtClean="0"/>
              <a:t>Gimnazija </a:t>
            </a:r>
            <a:r>
              <a:rPr lang="hr-HR" sz="2400" dirty="0" err="1" smtClean="0"/>
              <a:t>lucijana</a:t>
            </a:r>
            <a:r>
              <a:rPr lang="hr-HR" sz="2400" dirty="0" smtClean="0"/>
              <a:t> </a:t>
            </a:r>
            <a:r>
              <a:rPr lang="hr-HR" sz="2400" dirty="0" err="1" smtClean="0"/>
              <a:t>vranjanina</a:t>
            </a:r>
            <a:r>
              <a:rPr lang="hr-HR" sz="2400" dirty="0" smtClean="0"/>
              <a:t> (jezična) – 71,75</a:t>
            </a:r>
          </a:p>
          <a:p>
            <a:pPr marL="0" indent="0">
              <a:buNone/>
            </a:pPr>
            <a:r>
              <a:rPr lang="hr-HR" sz="2400" dirty="0" smtClean="0"/>
              <a:t>Gimnazija </a:t>
            </a:r>
            <a:r>
              <a:rPr lang="hr-HR" sz="2400" dirty="0" err="1" smtClean="0"/>
              <a:t>lucijana</a:t>
            </a:r>
            <a:r>
              <a:rPr lang="hr-HR" sz="2400" dirty="0" smtClean="0"/>
              <a:t> </a:t>
            </a:r>
            <a:r>
              <a:rPr lang="hr-HR" sz="2400" dirty="0" err="1" smtClean="0"/>
              <a:t>vranjanina</a:t>
            </a:r>
            <a:r>
              <a:rPr lang="hr-HR" sz="2400" dirty="0" smtClean="0"/>
              <a:t> (pr.-mat.) – 74,72</a:t>
            </a:r>
          </a:p>
          <a:p>
            <a:pPr marL="0" indent="0">
              <a:buNone/>
            </a:pPr>
            <a:r>
              <a:rPr lang="hr-HR" sz="2400" dirty="0" smtClean="0"/>
              <a:t>xv. Gimnazija=</a:t>
            </a:r>
            <a:r>
              <a:rPr lang="hr-HR" sz="2400" dirty="0" err="1" smtClean="0"/>
              <a:t>mioc</a:t>
            </a:r>
            <a:r>
              <a:rPr lang="hr-HR" sz="2400" dirty="0" smtClean="0"/>
              <a:t> (prirodoslovno-matematička) – 80,00</a:t>
            </a:r>
          </a:p>
          <a:p>
            <a:pPr marL="0" indent="0">
              <a:buNone/>
            </a:pPr>
            <a:r>
              <a:rPr lang="hr-HR" sz="2400" dirty="0" smtClean="0"/>
              <a:t>xvi. Gimnazija (jezična) – 76,28	(dvojezična) – 78,38</a:t>
            </a:r>
          </a:p>
          <a:p>
            <a:pPr marL="0" indent="0">
              <a:buNone/>
            </a:pPr>
            <a:r>
              <a:rPr lang="hr-HR" sz="2400" dirty="0"/>
              <a:t>Klasična </a:t>
            </a:r>
            <a:r>
              <a:rPr lang="hr-HR" sz="2400" dirty="0" smtClean="0"/>
              <a:t>gimnazija (početno učenje) – 67,48</a:t>
            </a:r>
          </a:p>
          <a:p>
            <a:pPr marL="0" indent="0">
              <a:buNone/>
            </a:pPr>
            <a:r>
              <a:rPr lang="hr-HR" sz="2400" dirty="0" smtClean="0"/>
              <a:t>Nadbiskupska klasična gimnazija – 66,62 </a:t>
            </a:r>
            <a:endParaRPr lang="hr-HR" sz="2400" dirty="0"/>
          </a:p>
          <a:p>
            <a:pPr marL="0" indent="0">
              <a:buNone/>
            </a:pPr>
            <a:r>
              <a:rPr lang="hr-HR" sz="2400" dirty="0" err="1" smtClean="0"/>
              <a:t>Xviii</a:t>
            </a:r>
            <a:r>
              <a:rPr lang="hr-HR" sz="2400" dirty="0" smtClean="0"/>
              <a:t>. Gimnazija (jezična) – 70,22</a:t>
            </a:r>
          </a:p>
          <a:p>
            <a:pPr marL="0" indent="0">
              <a:buNone/>
            </a:pPr>
            <a:r>
              <a:rPr lang="hr-HR" sz="2400" dirty="0" smtClean="0"/>
              <a:t>Prirodoslovna škola </a:t>
            </a:r>
            <a:r>
              <a:rPr lang="hr-HR" sz="2400" dirty="0" err="1" smtClean="0"/>
              <a:t>vladimira</a:t>
            </a:r>
            <a:r>
              <a:rPr lang="hr-HR" sz="2400" dirty="0" smtClean="0"/>
              <a:t> </a:t>
            </a:r>
            <a:r>
              <a:rPr lang="hr-HR" sz="2400" dirty="0" err="1" smtClean="0"/>
              <a:t>preloga</a:t>
            </a:r>
            <a:r>
              <a:rPr lang="hr-HR" sz="2400" dirty="0" smtClean="0"/>
              <a:t> (prirodoslovna gimnazija – 73,00</a:t>
            </a:r>
          </a:p>
        </p:txBody>
      </p:sp>
    </p:spTree>
    <p:extLst>
      <p:ext uri="{BB962C8B-B14F-4D97-AF65-F5344CB8AC3E}">
        <p14:creationId xmlns:p14="http://schemas.microsoft.com/office/powerpoint/2010/main" val="225398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5719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913774" y="806824"/>
            <a:ext cx="10363826" cy="4984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 smtClean="0"/>
              <a:t>Eksperimentalni programi:</a:t>
            </a:r>
          </a:p>
          <a:p>
            <a:r>
              <a:rPr lang="hr-HR" sz="2400" dirty="0" smtClean="0"/>
              <a:t>Turistička gimnazija – 70,59</a:t>
            </a:r>
          </a:p>
          <a:p>
            <a:r>
              <a:rPr lang="hr-HR" sz="2400" dirty="0" smtClean="0"/>
              <a:t>Tehnička gimnazija – 66,92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Gimnazija </a:t>
            </a:r>
            <a:r>
              <a:rPr lang="hr-HR" sz="2400" dirty="0" err="1" smtClean="0"/>
              <a:t>a.g.matoša</a:t>
            </a:r>
            <a:r>
              <a:rPr lang="hr-HR" sz="2400" dirty="0" smtClean="0"/>
              <a:t>, </a:t>
            </a:r>
            <a:r>
              <a:rPr lang="hr-HR" sz="2400" dirty="0" err="1" smtClean="0"/>
              <a:t>samobor</a:t>
            </a:r>
            <a:r>
              <a:rPr lang="hr-HR" sz="2400" dirty="0" smtClean="0"/>
              <a:t> (opća) – 54,89</a:t>
            </a:r>
          </a:p>
          <a:p>
            <a:pPr marL="0" indent="0">
              <a:buNone/>
            </a:pPr>
            <a:r>
              <a:rPr lang="hr-HR" sz="2400" dirty="0" smtClean="0"/>
              <a:t>Gimnazija velika gorica (opća) – 53,17</a:t>
            </a:r>
          </a:p>
          <a:p>
            <a:pPr marL="0" indent="0">
              <a:buNone/>
            </a:pPr>
            <a:r>
              <a:rPr lang="hr-HR" sz="2400" dirty="0" smtClean="0"/>
              <a:t>Gimnazija </a:t>
            </a:r>
            <a:r>
              <a:rPr lang="hr-HR" sz="2400" dirty="0" err="1" smtClean="0"/>
              <a:t>zaprešić</a:t>
            </a:r>
            <a:r>
              <a:rPr lang="hr-HR" sz="2400" dirty="0" smtClean="0"/>
              <a:t> (opća) – 66,86</a:t>
            </a:r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771331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dirty="0" smtClean="0"/>
              <a:t>Strukovne škole</a:t>
            </a:r>
            <a:endParaRPr lang="hr-HR" sz="4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 smtClean="0"/>
              <a:t>1.Ekonomska škola – 60,45</a:t>
            </a:r>
          </a:p>
          <a:p>
            <a:pPr marL="0" indent="0">
              <a:buNone/>
            </a:pPr>
            <a:r>
              <a:rPr lang="hr-HR" sz="2400" dirty="0" smtClean="0"/>
              <a:t>2.Ekonomska škola – 56,14</a:t>
            </a:r>
          </a:p>
          <a:p>
            <a:pPr marL="0" indent="0">
              <a:buNone/>
            </a:pPr>
            <a:r>
              <a:rPr lang="hr-HR" sz="2400" dirty="0" smtClean="0"/>
              <a:t>3.Ekonomska škola – 57,07</a:t>
            </a:r>
          </a:p>
          <a:p>
            <a:pPr marL="0" indent="0">
              <a:buNone/>
            </a:pPr>
            <a:r>
              <a:rPr lang="hr-HR" sz="2400" dirty="0" smtClean="0"/>
              <a:t>Ekonomska škola, </a:t>
            </a:r>
            <a:r>
              <a:rPr lang="hr-HR" sz="2400" dirty="0" err="1" smtClean="0"/>
              <a:t>zaprešić</a:t>
            </a:r>
            <a:r>
              <a:rPr lang="hr-HR" sz="2400" dirty="0" smtClean="0"/>
              <a:t> – 56,47</a:t>
            </a:r>
          </a:p>
          <a:p>
            <a:pPr marL="0" indent="0">
              <a:buNone/>
            </a:pPr>
            <a:r>
              <a:rPr lang="hr-HR" sz="2400" dirty="0" smtClean="0"/>
              <a:t>Upravna škola (upravni referent) – 65,57</a:t>
            </a:r>
          </a:p>
          <a:p>
            <a:pPr marL="0" indent="0">
              <a:buNone/>
            </a:pPr>
            <a:r>
              <a:rPr lang="hr-HR" sz="2400" dirty="0" smtClean="0"/>
              <a:t>Upravna škola (poslovni tajnik) – 59,56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571886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flipV="1">
            <a:off x="913775" y="161366"/>
            <a:ext cx="10364451" cy="45715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 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913775" y="497542"/>
            <a:ext cx="11417178" cy="5293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 smtClean="0"/>
              <a:t>Elektrotehnička škola (tehničar za računalstvo) – 56,42</a:t>
            </a:r>
          </a:p>
          <a:p>
            <a:pPr marL="0" indent="0">
              <a:buNone/>
            </a:pPr>
            <a:r>
              <a:rPr lang="hr-HR" sz="2400" dirty="0" smtClean="0"/>
              <a:t>Elektrotehnička škola (tehničar za računalstvo, novi kurikulum) – 61,87</a:t>
            </a:r>
          </a:p>
          <a:p>
            <a:pPr marL="0" indent="0">
              <a:buNone/>
            </a:pPr>
            <a:r>
              <a:rPr lang="hr-HR" sz="2400" dirty="0" smtClean="0"/>
              <a:t>Poštanska i telekomunikacijska škola (tehničar za računalstvo) – 53,78</a:t>
            </a:r>
          </a:p>
          <a:p>
            <a:pPr marL="0" indent="0">
              <a:buNone/>
            </a:pPr>
            <a:r>
              <a:rPr lang="hr-HR" sz="2400" dirty="0" smtClean="0"/>
              <a:t>Poštanska i telekomunikacijska škola (tehničar za telekomunikacije) – 48,97</a:t>
            </a:r>
          </a:p>
          <a:p>
            <a:pPr marL="0" indent="0">
              <a:buNone/>
            </a:pPr>
            <a:r>
              <a:rPr lang="hr-HR" sz="2400" dirty="0" smtClean="0"/>
              <a:t>Hotelijersko-turistička škola (hotelijersko-turistički tehničar) – 62,93</a:t>
            </a:r>
          </a:p>
          <a:p>
            <a:pPr marL="0" indent="0">
              <a:buNone/>
            </a:pPr>
            <a:r>
              <a:rPr lang="hr-HR" sz="2400" dirty="0" smtClean="0"/>
              <a:t>Hotelijersko-turistička škola (</a:t>
            </a:r>
            <a:r>
              <a:rPr lang="hr-HR" sz="2400" dirty="0" err="1" smtClean="0"/>
              <a:t>hot</a:t>
            </a:r>
            <a:r>
              <a:rPr lang="hr-HR" sz="2400" dirty="0" smtClean="0"/>
              <a:t>.-</a:t>
            </a:r>
            <a:r>
              <a:rPr lang="hr-HR" sz="2400" dirty="0" err="1" smtClean="0"/>
              <a:t>tur.tehničar</a:t>
            </a:r>
            <a:r>
              <a:rPr lang="hr-HR" sz="2400" dirty="0" smtClean="0"/>
              <a:t>), </a:t>
            </a:r>
            <a:r>
              <a:rPr lang="hr-HR" sz="2400" dirty="0" err="1" smtClean="0"/>
              <a:t>zaprešić</a:t>
            </a:r>
            <a:r>
              <a:rPr lang="hr-HR" sz="2400" dirty="0" smtClean="0"/>
              <a:t> – 62,32</a:t>
            </a:r>
          </a:p>
          <a:p>
            <a:pPr marL="0" indent="0">
              <a:buNone/>
            </a:pPr>
            <a:r>
              <a:rPr lang="hr-HR" sz="2400" dirty="0" smtClean="0"/>
              <a:t>Grafička škola (medijski tehničar, novi kurikulum) – 137, 71</a:t>
            </a:r>
          </a:p>
          <a:p>
            <a:pPr marL="0" indent="0">
              <a:buNone/>
            </a:pPr>
            <a:r>
              <a:rPr lang="hr-HR" sz="2400" dirty="0" smtClean="0"/>
              <a:t>Prirodoslovna škola </a:t>
            </a:r>
            <a:r>
              <a:rPr lang="hr-HR" sz="2400" dirty="0" err="1" smtClean="0"/>
              <a:t>vladimira</a:t>
            </a:r>
            <a:r>
              <a:rPr lang="hr-HR" sz="2400" dirty="0" smtClean="0"/>
              <a:t> </a:t>
            </a:r>
            <a:r>
              <a:rPr lang="hr-HR" sz="2400" dirty="0" err="1" smtClean="0"/>
              <a:t>preloga</a:t>
            </a:r>
            <a:r>
              <a:rPr lang="hr-HR" sz="2400" dirty="0" smtClean="0"/>
              <a:t> (ekološki tehničar) – 65,01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027506592"/>
      </p:ext>
    </p:extLst>
  </p:cSld>
  <p:clrMapOvr>
    <a:masterClrMapping/>
  </p:clrMapOvr>
</p:sld>
</file>

<file path=ppt/theme/theme1.xml><?xml version="1.0" encoding="utf-8"?>
<a:theme xmlns:a="http://schemas.openxmlformats.org/drawingml/2006/main" name="Kapljica">
  <a:themeElements>
    <a:clrScheme name="Kapljic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ljic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ljic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TM04033925[[fn=Kapljica]]</Template>
  <TotalTime>172</TotalTime>
  <Words>296</Words>
  <Application>Microsoft Office PowerPoint</Application>
  <PresentationFormat>Prilagođeno</PresentationFormat>
  <Paragraphs>53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Kapljica</vt:lpstr>
      <vt:lpstr>Bodovi dovoljni za upis u neke srednje škole 2014./2015. </vt:lpstr>
      <vt:lpstr>gimnazije</vt:lpstr>
      <vt:lpstr>   </vt:lpstr>
      <vt:lpstr> </vt:lpstr>
      <vt:lpstr> </vt:lpstr>
      <vt:lpstr>Strukovne škole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Bodovni pragovi 2014./2015.</dc:title>
  <dc:creator>Korisnik</dc:creator>
  <cp:lastModifiedBy>User</cp:lastModifiedBy>
  <cp:revision>11</cp:revision>
  <dcterms:created xsi:type="dcterms:W3CDTF">2016-01-26T10:24:02Z</dcterms:created>
  <dcterms:modified xsi:type="dcterms:W3CDTF">2016-04-12T12:24:07Z</dcterms:modified>
</cp:coreProperties>
</file>