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86458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S:Dobar dan, ja sam Marina</a:t>
            </a:r>
          </a:p>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Š: a ja matko </a:t>
            </a:r>
          </a:p>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S: učenici smo 8.razreda i danas ćemo vas upoznati s temom ljetnog računanja vremena, inače mi smo ovu prezentaciju izradili za jedan međunarodni projekt, ali nismo ju uspjeli predati na vrijeme, pa nam je profesorica predložila da ju prezentiramo vama jer upravo učite o w.w.1 vidjet ćete kako je povezano…………….</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1</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S:  pa za početak  : ……sam čitaj sa slajda</a:t>
            </a: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2</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Š: …. Čitaj sa slajda</a:t>
            </a: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3</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Š: ovo su ta dva gospodina benjamin franklin osim što je bio predsjednik sada bio je  filozof, fizičar, pisac izumitelj unatoč tome što je imao samo 2 godine formalnog obrazovanja, također je pokušao osmisliti i nametnuti svoju abecedu, posljednje 2 god zivota proveo je kao borac protiv ropstvaaaaaaaaa, a ovaj gospodin desno je william willet i on je cijeli život posvetio uvođenju ljetnog računanja vremena i to je otprilike to </a:t>
            </a: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4</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S: …..čitaj sa slajda ( ti to možeš)</a:t>
            </a:r>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5</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Š. ljjetno računnanje vremena se koristi uglavnom u umjerenom pojasu, u tropskom pojasu……   među njima i hrvatska . Zanimljivo  je da je Rusija ukinula zimsko računanje vremena zbog  stresa bolesti i stoke,</a:t>
            </a: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6</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S: objasni mapu </a:t>
            </a: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7</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S: objasni mapu </a:t>
            </a: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8</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200" b="0" i="0" u="none" strike="noStrike" cap="none">
                <a:solidFill>
                  <a:schemeClr val="dk1"/>
                </a:solidFill>
                <a:latin typeface="Calibri"/>
                <a:ea typeface="Calibri"/>
                <a:cs typeface="Calibri"/>
                <a:sym typeface="Calibri"/>
              </a:rPr>
              <a:t>Š: čitaj slajd </a:t>
            </a: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hr-HR" sz="1200" b="0" i="0" u="none" strike="noStrike" cap="none">
                <a:solidFill>
                  <a:schemeClr val="dk1"/>
                </a:solidFill>
                <a:latin typeface="Calibri"/>
                <a:ea typeface="Calibri"/>
                <a:cs typeface="Calibri"/>
                <a:sym typeface="Calibri"/>
              </a:rPr>
              <a:t>9</a:t>
            </a:fld>
            <a:endParaRPr lang="hr-H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Naslovni slajd">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b="0" i="0" u="none" strike="noStrike" cap="none">
                <a:solidFill>
                  <a:srgbClr val="888888"/>
                </a:solidFill>
                <a:latin typeface="Calibri"/>
                <a:ea typeface="Calibri"/>
                <a:cs typeface="Calibri"/>
                <a:sym typeface="Calibri"/>
              </a:rPr>
              <a:t>‹#›</a:t>
            </a:fld>
            <a:endParaRPr lang="hr-H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Naslov i okomiti teks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Okomiti naslov i teks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b="0" i="0" u="none" strike="noStrike" cap="none">
                <a:solidFill>
                  <a:srgbClr val="888888"/>
                </a:solidFill>
                <a:latin typeface="Calibri"/>
                <a:ea typeface="Calibri"/>
                <a:cs typeface="Calibri"/>
                <a:sym typeface="Calibri"/>
              </a:rPr>
              <a:t>‹#›</a:t>
            </a:fld>
            <a:endParaRPr lang="hr-H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Sadržaj s opisom">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b="0" i="0" u="none" strike="noStrike" cap="none">
                <a:solidFill>
                  <a:srgbClr val="888888"/>
                </a:solidFill>
                <a:latin typeface="Calibri"/>
                <a:ea typeface="Calibri"/>
                <a:cs typeface="Calibri"/>
                <a:sym typeface="Calibri"/>
              </a:rPr>
              <a:t>‹#›</a:t>
            </a:fld>
            <a:endParaRPr lang="hr-H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Zaglavlje odjeljka">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va sadržaja">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Usporedba">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amo naslov">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Prazno">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Slika s opisom">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a:solidFill>
                  <a:srgbClr val="888888"/>
                </a:solidFill>
                <a:latin typeface="Calibri"/>
                <a:ea typeface="Calibri"/>
                <a:cs typeface="Calibri"/>
                <a:sym typeface="Calibri"/>
              </a:rPr>
              <a:t>‹#›</a:t>
            </a:fld>
            <a:endParaRPr lang="hr-H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hr-HR" sz="1200" b="0" i="0" u="none" strike="noStrike" cap="none">
                <a:solidFill>
                  <a:srgbClr val="888888"/>
                </a:solidFill>
                <a:latin typeface="Calibri"/>
                <a:ea typeface="Calibri"/>
                <a:cs typeface="Calibri"/>
                <a:sym typeface="Calibri"/>
              </a:rPr>
              <a:t>‹#›</a:t>
            </a:fld>
            <a:endParaRPr lang="hr-H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323528" y="0"/>
            <a:ext cx="8453832" cy="105273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hr-HR" sz="4000" b="1" i="0" u="none" strike="noStrike" cap="none">
                <a:solidFill>
                  <a:schemeClr val="dk1"/>
                </a:solidFill>
                <a:latin typeface="Calibri"/>
                <a:ea typeface="Calibri"/>
                <a:cs typeface="Calibri"/>
                <a:sym typeface="Calibri"/>
              </a:rPr>
              <a:t>LJETNO RAČUNANJE VREMENA</a:t>
            </a:r>
          </a:p>
        </p:txBody>
      </p:sp>
      <p:sp>
        <p:nvSpPr>
          <p:cNvPr id="90" name="Shape 9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2195735" y="1844824"/>
            <a:ext cx="4784633" cy="3236999"/>
          </a:xfrm>
          <a:prstGeom prst="rect">
            <a:avLst/>
          </a:prstGeom>
          <a:noFill/>
          <a:ln w="38100" cap="sq" cmpd="sng">
            <a:solidFill>
              <a:srgbClr val="000000"/>
            </a:solidFill>
            <a:prstDash val="solid"/>
            <a:miter/>
            <a:headEnd type="none" w="med" len="med"/>
            <a:tailEnd type="none" w="med" len="med"/>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7000"/>
          </a:blip>
          <a:stretch>
            <a:fillRect/>
          </a:stretch>
        </a:blip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67543" y="292494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hr-HR" sz="6000" b="0" i="0" u="none" strike="noStrike" cap="none">
                <a:solidFill>
                  <a:schemeClr val="dk1"/>
                </a:solidFill>
                <a:latin typeface="Arial"/>
                <a:ea typeface="Arial"/>
                <a:cs typeface="Arial"/>
                <a:sym typeface="Arial"/>
              </a:rPr>
              <a:t>Hvala vam na pažnji </a:t>
            </a:r>
          </a:p>
        </p:txBody>
      </p:sp>
      <p:sp>
        <p:nvSpPr>
          <p:cNvPr id="166" name="Shape 16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167" name="Shape 167"/>
          <p:cNvSpPr txBox="1"/>
          <p:nvPr/>
        </p:nvSpPr>
        <p:spPr>
          <a:xfrm>
            <a:off x="7884367" y="6201216"/>
            <a:ext cx="118762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800" b="0" i="0" u="none" strike="noStrike" cap="none">
                <a:solidFill>
                  <a:schemeClr val="dk1"/>
                </a:solidFill>
                <a:latin typeface="Calibri"/>
                <a:ea typeface="Calibri"/>
                <a:cs typeface="Calibri"/>
                <a:sym typeface="Calibri"/>
              </a:rPr>
              <a:t>Marina i Matko</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hr-HR" sz="6000" b="1" i="0" u="none" strike="noStrike" cap="none">
                <a:solidFill>
                  <a:schemeClr val="dk1"/>
                </a:solidFill>
                <a:latin typeface="Calibri"/>
                <a:ea typeface="Calibri"/>
                <a:cs typeface="Calibri"/>
                <a:sym typeface="Calibri"/>
              </a:rPr>
              <a:t>UVOD</a:t>
            </a:r>
          </a:p>
        </p:txBody>
      </p:sp>
      <p:sp>
        <p:nvSpPr>
          <p:cNvPr id="98" name="Shape 9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Ove godine 27.3. satove smo pomaknuli jedan sat unaprijed pa smo se zapitali :</a:t>
            </a:r>
          </a:p>
          <a:p>
            <a:pPr marL="342900" marR="0" lvl="0" indent="-342900" algn="l" rtl="0">
              <a:spcBef>
                <a:spcPts val="64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Tko je prvi došao na ideju uštede dnevnog svijetla ?</a:t>
            </a:r>
          </a:p>
          <a:p>
            <a:pPr marL="342900" marR="0" lvl="0" indent="-342900" algn="l" rtl="0">
              <a:spcBef>
                <a:spcPts val="64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Kada i zašto su se prvi puta pomaknuli satovi ?</a:t>
            </a:r>
          </a:p>
          <a:p>
            <a:pPr marL="342900" marR="0" lvl="0" indent="-342900" algn="l" rtl="0">
              <a:spcBef>
                <a:spcPts val="64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Koje države su prihvatile tu ideju ?</a:t>
            </a:r>
          </a:p>
          <a:p>
            <a:pPr marL="342900" marR="0" lvl="0" indent="-342900" algn="l" rtl="0">
              <a:spcBef>
                <a:spcPts val="64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Donosi li pomicanje satova uštede u energiji ?</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pic>
        <p:nvPicPr>
          <p:cNvPr id="99" name="Shape 99"/>
          <p:cNvPicPr preferRelativeResize="0"/>
          <p:nvPr/>
        </p:nvPicPr>
        <p:blipFill rotWithShape="1">
          <a:blip r:embed="rId3">
            <a:alphaModFix/>
          </a:blip>
          <a:srcRect/>
          <a:stretch/>
        </p:blipFill>
        <p:spPr>
          <a:xfrm rot="-902368">
            <a:off x="1005593" y="796736"/>
            <a:ext cx="1797136" cy="1347853"/>
          </a:xfrm>
          <a:prstGeom prst="roundRect">
            <a:avLst>
              <a:gd name="adj" fmla="val 19859"/>
            </a:avLst>
          </a:prstGeom>
          <a:solidFill>
            <a:srgbClr val="ECECEC"/>
          </a:solidFill>
          <a:ln>
            <a:noFill/>
          </a:ln>
          <a:effectLst>
            <a:reflection stA="38000" endPos="28000" dist="5000" dir="5400000" sy="-100000" algn="bl" rotWithShape="0"/>
          </a:effectLst>
        </p:spPr>
      </p:pic>
      <p:pic>
        <p:nvPicPr>
          <p:cNvPr id="100" name="Shape 100"/>
          <p:cNvPicPr preferRelativeResize="0"/>
          <p:nvPr/>
        </p:nvPicPr>
        <p:blipFill rotWithShape="1">
          <a:blip r:embed="rId4">
            <a:alphaModFix/>
          </a:blip>
          <a:srcRect/>
          <a:stretch/>
        </p:blipFill>
        <p:spPr>
          <a:xfrm rot="751311">
            <a:off x="6940430" y="783187"/>
            <a:ext cx="1433165" cy="1433165"/>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540568" y="821888"/>
            <a:ext cx="6798733" cy="130386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hr-HR" sz="4800" b="1" i="0" u="none" strike="noStrike" cap="none">
                <a:solidFill>
                  <a:schemeClr val="dk1"/>
                </a:solidFill>
                <a:latin typeface="Calibri"/>
                <a:ea typeface="Calibri"/>
                <a:cs typeface="Calibri"/>
                <a:sym typeface="Calibri"/>
              </a:rPr>
              <a:t>  PRVA IDEJA</a:t>
            </a:r>
          </a:p>
        </p:txBody>
      </p:sp>
      <p:sp>
        <p:nvSpPr>
          <p:cNvPr id="107" name="Shape 107"/>
          <p:cNvSpPr txBox="1">
            <a:spLocks noGrp="1"/>
          </p:cNvSpPr>
          <p:nvPr>
            <p:ph type="body" idx="1"/>
          </p:nvPr>
        </p:nvSpPr>
        <p:spPr>
          <a:xfrm>
            <a:off x="1187624" y="2522709"/>
            <a:ext cx="6696744" cy="344499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615"/>
              <a:buFont typeface="Arial"/>
              <a:buChar char="•"/>
            </a:pPr>
            <a:r>
              <a:rPr lang="hr-HR" sz="2590" b="0" i="0" u="none" strike="noStrike" cap="none">
                <a:solidFill>
                  <a:schemeClr val="dk1"/>
                </a:solidFill>
                <a:latin typeface="Calibri"/>
                <a:ea typeface="Calibri"/>
                <a:cs typeface="Calibri"/>
                <a:sym typeface="Calibri"/>
              </a:rPr>
              <a:t>Zamisao je  1984. donio SAD predsjednik, Benjamin Franklin no ideja nije ozbiljno shvaćena.</a:t>
            </a:r>
          </a:p>
          <a:p>
            <a:pPr marL="342900" marR="0" lvl="0" indent="-342900" algn="l" rtl="0">
              <a:lnSpc>
                <a:spcPct val="80000"/>
              </a:lnSpc>
              <a:spcBef>
                <a:spcPts val="518"/>
              </a:spcBef>
              <a:spcAft>
                <a:spcPts val="0"/>
              </a:spcAft>
              <a:buClr>
                <a:schemeClr val="dk1"/>
              </a:buClr>
              <a:buSzPct val="99615"/>
              <a:buFont typeface="Arial"/>
              <a:buChar char="•"/>
            </a:pPr>
            <a:r>
              <a:rPr lang="hr-HR" sz="2590" b="0" i="0" u="none" strike="noStrike" cap="none">
                <a:solidFill>
                  <a:schemeClr val="dk1"/>
                </a:solidFill>
                <a:latin typeface="Calibri"/>
                <a:ea typeface="Calibri"/>
                <a:cs typeface="Calibri"/>
                <a:sym typeface="Calibri"/>
              </a:rPr>
              <a:t>1907. William Willett je u članku  „Waste of Daylight“ (Gubitak dnevnog svjetla) ozbiljno  predložio tu ideju, no nije uspio uvjeriti britansku vladu da je provede.</a:t>
            </a:r>
          </a:p>
          <a:p>
            <a:pPr marL="342900" marR="0" lvl="0" indent="-342900" algn="l" rtl="0">
              <a:lnSpc>
                <a:spcPct val="80000"/>
              </a:lnSpc>
              <a:spcBef>
                <a:spcPts val="518"/>
              </a:spcBef>
              <a:buClr>
                <a:schemeClr val="dk1"/>
              </a:buClr>
              <a:buSzPct val="99615"/>
              <a:buFont typeface="Arial"/>
              <a:buChar char="•"/>
            </a:pPr>
            <a:r>
              <a:rPr lang="hr-HR" sz="2590" b="0" i="0" u="none" strike="noStrike" cap="none">
                <a:solidFill>
                  <a:schemeClr val="dk1"/>
                </a:solidFill>
                <a:latin typeface="Calibri"/>
                <a:ea typeface="Calibri"/>
                <a:cs typeface="Calibri"/>
                <a:sym typeface="Calibri"/>
              </a:rPr>
              <a:t>Zamisao je prvi put prihvaćena u Prvom svjetskom ratu.</a:t>
            </a:r>
          </a:p>
        </p:txBody>
      </p:sp>
      <p:pic>
        <p:nvPicPr>
          <p:cNvPr id="108" name="Shape 108"/>
          <p:cNvPicPr preferRelativeResize="0"/>
          <p:nvPr/>
        </p:nvPicPr>
        <p:blipFill rotWithShape="1">
          <a:blip r:embed="rId3">
            <a:alphaModFix/>
          </a:blip>
          <a:srcRect/>
          <a:stretch/>
        </p:blipFill>
        <p:spPr>
          <a:xfrm>
            <a:off x="4994921" y="688010"/>
            <a:ext cx="2914649" cy="1571624"/>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3050"/>
            <a:ext cx="3008313" cy="116204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endParaRPr sz="2000" b="1" i="0" u="none" strike="noStrike" cap="none">
              <a:solidFill>
                <a:schemeClr val="dk1"/>
              </a:solidFill>
              <a:latin typeface="Calibri"/>
              <a:ea typeface="Calibri"/>
              <a:cs typeface="Calibri"/>
              <a:sym typeface="Calibri"/>
            </a:endParaRPr>
          </a:p>
        </p:txBody>
      </p:sp>
      <p:sp>
        <p:nvSpPr>
          <p:cNvPr id="115" name="Shape 115"/>
          <p:cNvSpPr txBox="1">
            <a:spLocks noGrp="1"/>
          </p:cNvSpPr>
          <p:nvPr>
            <p:ph type="body" idx="1"/>
          </p:nvPr>
        </p:nvSpPr>
        <p:spPr>
          <a:xfrm>
            <a:off x="1176865" y="441091"/>
            <a:ext cx="7336921" cy="94744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hr-HR" sz="2600" b="0" i="0" u="none" strike="noStrike" cap="none">
                <a:solidFill>
                  <a:schemeClr val="dk1"/>
                </a:solidFill>
                <a:latin typeface="Calibri"/>
                <a:ea typeface="Calibri"/>
                <a:cs typeface="Calibri"/>
                <a:sym typeface="Calibri"/>
              </a:rPr>
              <a:t>BENJAMIN FRANKLIN     WILLIAM WILLETT</a:t>
            </a:r>
          </a:p>
        </p:txBody>
      </p:sp>
      <p:sp>
        <p:nvSpPr>
          <p:cNvPr id="116" name="Shape 116"/>
          <p:cNvSpPr txBox="1">
            <a:spLocks noGrp="1"/>
          </p:cNvSpPr>
          <p:nvPr>
            <p:ph type="body" idx="2"/>
          </p:nvPr>
        </p:nvSpPr>
        <p:spPr>
          <a:xfrm>
            <a:off x="457200" y="1435100"/>
            <a:ext cx="3008313" cy="46910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400" b="0" i="0" u="none" strike="noStrike" cap="none">
              <a:solidFill>
                <a:schemeClr val="dk1"/>
              </a:solidFill>
              <a:latin typeface="Calibri"/>
              <a:ea typeface="Calibri"/>
              <a:cs typeface="Calibri"/>
              <a:sym typeface="Calibri"/>
            </a:endParaRPr>
          </a:p>
        </p:txBody>
      </p:sp>
      <p:pic>
        <p:nvPicPr>
          <p:cNvPr id="117" name="Shape 117"/>
          <p:cNvPicPr preferRelativeResize="0"/>
          <p:nvPr/>
        </p:nvPicPr>
        <p:blipFill rotWithShape="1">
          <a:blip r:embed="rId3">
            <a:alphaModFix/>
          </a:blip>
          <a:srcRect/>
          <a:stretch/>
        </p:blipFill>
        <p:spPr>
          <a:xfrm>
            <a:off x="1337299" y="1343012"/>
            <a:ext cx="3168351" cy="4428878"/>
          </a:xfrm>
          <a:prstGeom prst="rect">
            <a:avLst/>
          </a:prstGeom>
          <a:solidFill>
            <a:srgbClr val="ECECEC"/>
          </a:solidFill>
          <a:ln w="88900" cap="sq" cmpd="sng">
            <a:solidFill>
              <a:srgbClr val="FFFFFF"/>
            </a:solidFill>
            <a:prstDash val="solid"/>
            <a:miter/>
            <a:headEnd type="none" w="med" len="med"/>
            <a:tailEnd type="none" w="med" len="med"/>
          </a:ln>
        </p:spPr>
      </p:pic>
      <p:pic>
        <p:nvPicPr>
          <p:cNvPr id="118" name="Shape 118"/>
          <p:cNvPicPr preferRelativeResize="0"/>
          <p:nvPr/>
        </p:nvPicPr>
        <p:blipFill rotWithShape="1">
          <a:blip r:embed="rId4">
            <a:alphaModFix/>
          </a:blip>
          <a:srcRect/>
          <a:stretch/>
        </p:blipFill>
        <p:spPr>
          <a:xfrm>
            <a:off x="4917855" y="1311071"/>
            <a:ext cx="3250821" cy="4460819"/>
          </a:xfrm>
          <a:prstGeom prst="rect">
            <a:avLst/>
          </a:prstGeom>
          <a:solidFill>
            <a:srgbClr val="ECECEC"/>
          </a:solidFill>
          <a:ln w="88900" cap="sq" cmpd="sng">
            <a:solidFill>
              <a:srgbClr val="FFFFFF"/>
            </a:solidFill>
            <a:prstDash val="solid"/>
            <a:miter/>
            <a:headEnd type="none" w="med" len="med"/>
            <a:tailEnd type="none" w="med" len="med"/>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hr-HR" sz="4800" b="1" i="0" u="none" strike="noStrike" cap="none">
                <a:solidFill>
                  <a:schemeClr val="dk1"/>
                </a:solidFill>
                <a:latin typeface="Calibri"/>
                <a:ea typeface="Calibri"/>
                <a:cs typeface="Calibri"/>
                <a:sym typeface="Calibri"/>
              </a:rPr>
              <a:t>KADA I ZAŠTO?</a:t>
            </a:r>
          </a:p>
        </p:txBody>
      </p:sp>
      <p:sp>
        <p:nvSpPr>
          <p:cNvPr id="125" name="Shape 125"/>
          <p:cNvSpPr txBox="1">
            <a:spLocks noGrp="1"/>
          </p:cNvSpPr>
          <p:nvPr>
            <p:ph type="body" idx="1"/>
          </p:nvPr>
        </p:nvSpPr>
        <p:spPr>
          <a:xfrm>
            <a:off x="1176865" y="2490134"/>
            <a:ext cx="4835295" cy="344499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Arial"/>
              <a:buChar char="•"/>
            </a:pPr>
            <a:r>
              <a:rPr lang="hr-HR" sz="2480" b="0" i="0" u="none" strike="noStrike" cap="none">
                <a:solidFill>
                  <a:schemeClr val="dk1"/>
                </a:solidFill>
                <a:latin typeface="Calibri"/>
                <a:ea typeface="Calibri"/>
                <a:cs typeface="Calibri"/>
                <a:sym typeface="Calibri"/>
              </a:rPr>
              <a:t>30.4. 1916. u Njemačkoj  se vrijeme pomaknulo s 23:00 na 24:00 sata</a:t>
            </a:r>
          </a:p>
          <a:p>
            <a:pPr marL="342900" marR="0" lvl="0" indent="-342900" algn="l" rtl="0">
              <a:lnSpc>
                <a:spcPct val="80000"/>
              </a:lnSpc>
              <a:spcBef>
                <a:spcPts val="496"/>
              </a:spcBef>
              <a:spcAft>
                <a:spcPts val="0"/>
              </a:spcAft>
              <a:buClr>
                <a:schemeClr val="dk1"/>
              </a:buClr>
              <a:buSzPct val="99200"/>
              <a:buFont typeface="Arial"/>
              <a:buChar char="•"/>
            </a:pPr>
            <a:r>
              <a:rPr lang="hr-HR" sz="2480" b="0" i="0" u="none" strike="noStrike" cap="none">
                <a:solidFill>
                  <a:schemeClr val="dk1"/>
                </a:solidFill>
                <a:latin typeface="Calibri"/>
                <a:ea typeface="Calibri"/>
                <a:cs typeface="Calibri"/>
                <a:sym typeface="Calibri"/>
              </a:rPr>
              <a:t>Tjedan dana poslije i Velika Britanija te njeni saveznici slijede njemački primjer jer ne žele zaostati za ratnim suparnikom</a:t>
            </a:r>
          </a:p>
          <a:p>
            <a:pPr marL="342900" marR="0" lvl="0" indent="-342900" algn="l" rtl="0">
              <a:lnSpc>
                <a:spcPct val="80000"/>
              </a:lnSpc>
              <a:spcBef>
                <a:spcPts val="496"/>
              </a:spcBef>
              <a:buClr>
                <a:schemeClr val="dk1"/>
              </a:buClr>
              <a:buSzPct val="99200"/>
              <a:buFont typeface="Arial"/>
              <a:buChar char="•"/>
            </a:pPr>
            <a:r>
              <a:rPr lang="hr-HR" sz="2480" b="0" i="0" u="none" strike="noStrike" cap="none">
                <a:solidFill>
                  <a:schemeClr val="dk1"/>
                </a:solidFill>
                <a:latin typeface="Calibri"/>
                <a:ea typeface="Calibri"/>
                <a:cs typeface="Calibri"/>
                <a:sym typeface="Calibri"/>
              </a:rPr>
              <a:t>31.4.1918.  i SAD  uvodi ljetno vrijeme kao ratno</a:t>
            </a:r>
          </a:p>
        </p:txBody>
      </p:sp>
      <p:pic>
        <p:nvPicPr>
          <p:cNvPr id="126" name="Shape 126"/>
          <p:cNvPicPr preferRelativeResize="0"/>
          <p:nvPr/>
        </p:nvPicPr>
        <p:blipFill rotWithShape="1">
          <a:blip r:embed="rId3">
            <a:alphaModFix/>
          </a:blip>
          <a:srcRect/>
          <a:stretch/>
        </p:blipFill>
        <p:spPr>
          <a:xfrm>
            <a:off x="6156176" y="2478469"/>
            <a:ext cx="2103298" cy="3612536"/>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hr-HR" sz="3959" b="1" i="0" u="none" strike="noStrike" cap="none">
                <a:solidFill>
                  <a:schemeClr val="dk1"/>
                </a:solidFill>
                <a:latin typeface="Calibri"/>
                <a:ea typeface="Calibri"/>
                <a:cs typeface="Calibri"/>
                <a:sym typeface="Calibri"/>
              </a:rPr>
              <a:t>POMICANJE SATA-TKO GA KORISTI?</a:t>
            </a:r>
          </a:p>
        </p:txBody>
      </p:sp>
      <p:sp>
        <p:nvSpPr>
          <p:cNvPr id="133" name="Shape 133"/>
          <p:cNvSpPr txBox="1">
            <a:spLocks noGrp="1"/>
          </p:cNvSpPr>
          <p:nvPr>
            <p:ph type="body" idx="1"/>
          </p:nvPr>
        </p:nvSpPr>
        <p:spPr>
          <a:xfrm>
            <a:off x="755575" y="2183494"/>
            <a:ext cx="8136903" cy="439248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Ljetno računanje vremena odnosi se uglavnom na umjereni pojas. U tropskom pojasu razdoblje dnevnog svjetla ne mijenja se kroz godinu toliko da bi opravdalo promjenu računanja vremena. </a:t>
            </a:r>
          </a:p>
          <a:p>
            <a:pPr marL="342900" marR="0" lvl="0" indent="-342900" algn="l" rtl="0">
              <a:spcBef>
                <a:spcPts val="640"/>
              </a:spcBef>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Danas ljetno računanje vremena upotrebljava 70-tak zemalja.</a:t>
            </a:r>
          </a:p>
        </p:txBody>
      </p:sp>
      <p:pic>
        <p:nvPicPr>
          <p:cNvPr id="134" name="Shape 134"/>
          <p:cNvPicPr preferRelativeResize="0"/>
          <p:nvPr/>
        </p:nvPicPr>
        <p:blipFill rotWithShape="1">
          <a:blip r:embed="rId3">
            <a:alphaModFix/>
          </a:blip>
          <a:srcRect/>
          <a:stretch/>
        </p:blipFill>
        <p:spPr>
          <a:xfrm>
            <a:off x="1340525" y="4955051"/>
            <a:ext cx="1626675" cy="1086619"/>
          </a:xfrm>
          <a:prstGeom prst="rect">
            <a:avLst/>
          </a:prstGeom>
          <a:noFill/>
          <a:ln>
            <a:noFill/>
          </a:ln>
        </p:spPr>
      </p:pic>
      <p:pic>
        <p:nvPicPr>
          <p:cNvPr id="135" name="Shape 135"/>
          <p:cNvPicPr preferRelativeResize="0"/>
          <p:nvPr/>
        </p:nvPicPr>
        <p:blipFill rotWithShape="1">
          <a:blip r:embed="rId4">
            <a:alphaModFix/>
          </a:blip>
          <a:srcRect/>
          <a:stretch/>
        </p:blipFill>
        <p:spPr>
          <a:xfrm>
            <a:off x="5868144" y="4962510"/>
            <a:ext cx="1879167" cy="1068083"/>
          </a:xfrm>
          <a:prstGeom prst="rect">
            <a:avLst/>
          </a:prstGeom>
          <a:noFill/>
          <a:ln>
            <a:noFill/>
          </a:ln>
        </p:spPr>
      </p:pic>
      <p:pic>
        <p:nvPicPr>
          <p:cNvPr id="136" name="Shape 136"/>
          <p:cNvPicPr preferRelativeResize="0"/>
          <p:nvPr/>
        </p:nvPicPr>
        <p:blipFill rotWithShape="1">
          <a:blip r:embed="rId5">
            <a:alphaModFix/>
          </a:blip>
          <a:srcRect/>
          <a:stretch/>
        </p:blipFill>
        <p:spPr>
          <a:xfrm>
            <a:off x="3555919" y="4955051"/>
            <a:ext cx="1792573" cy="1075543"/>
          </a:xfrm>
          <a:prstGeom prst="rect">
            <a:avLst/>
          </a:prstGeom>
          <a:noFill/>
          <a:ln>
            <a:noFill/>
          </a:ln>
        </p:spPr>
      </p:pic>
      <p:pic>
        <p:nvPicPr>
          <p:cNvPr id="137" name="Shape 137"/>
          <p:cNvPicPr preferRelativeResize="0"/>
          <p:nvPr/>
        </p:nvPicPr>
        <p:blipFill rotWithShape="1">
          <a:blip r:embed="rId6">
            <a:alphaModFix/>
          </a:blip>
          <a:srcRect/>
          <a:stretch/>
        </p:blipFill>
        <p:spPr>
          <a:xfrm>
            <a:off x="864015" y="1901158"/>
            <a:ext cx="7596417" cy="41753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44" name="Shape 144"/>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45" name="Shape 145"/>
          <p:cNvPicPr preferRelativeResize="0"/>
          <p:nvPr/>
        </p:nvPicPr>
        <p:blipFill rotWithShape="1">
          <a:blip r:embed="rId3">
            <a:alphaModFix/>
          </a:blip>
          <a:srcRect/>
          <a:stretch/>
        </p:blipFill>
        <p:spPr>
          <a:xfrm>
            <a:off x="1475655" y="1484783"/>
            <a:ext cx="6408712" cy="3939710"/>
          </a:xfrm>
          <a:prstGeom prst="rect">
            <a:avLst/>
          </a:prstGeom>
          <a:solidFill>
            <a:srgbClr val="ECECEC"/>
          </a:solidFill>
          <a:ln w="190500" cap="rnd" cmpd="sng">
            <a:solidFill>
              <a:srgbClr val="FFFFFF"/>
            </a:solidFill>
            <a:prstDash val="solid"/>
            <a:round/>
            <a:headEnd type="none" w="med" len="med"/>
            <a:tailEnd type="none" w="med" len="med"/>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52" name="Shape 152"/>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153" name="Shape 153"/>
          <p:cNvPicPr preferRelativeResize="0"/>
          <p:nvPr/>
        </p:nvPicPr>
        <p:blipFill rotWithShape="1">
          <a:blip r:embed="rId3">
            <a:alphaModFix/>
          </a:blip>
          <a:srcRect/>
          <a:stretch/>
        </p:blipFill>
        <p:spPr>
          <a:xfrm>
            <a:off x="1480023" y="1196751"/>
            <a:ext cx="6192687" cy="4537966"/>
          </a:xfrm>
          <a:prstGeom prst="rect">
            <a:avLst/>
          </a:prstGeom>
          <a:solidFill>
            <a:srgbClr val="ECECEC"/>
          </a:solidFill>
          <a:ln w="190500" cap="rnd" cmpd="sng">
            <a:solidFill>
              <a:srgbClr val="FFFFFF"/>
            </a:solidFill>
            <a:prstDash val="solid"/>
            <a:round/>
            <a:headEnd type="none" w="med" len="med"/>
            <a:tailEnd type="none" w="med" len="me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hr-HR" sz="4400" b="1" i="0" u="none" strike="noStrike" cap="none">
                <a:solidFill>
                  <a:schemeClr val="dk1"/>
                </a:solidFill>
                <a:latin typeface="Calibri"/>
                <a:ea typeface="Calibri"/>
                <a:cs typeface="Calibri"/>
                <a:sym typeface="Calibri"/>
              </a:rPr>
              <a:t>UŠTEDA ENERGIJE </a:t>
            </a:r>
          </a:p>
        </p:txBody>
      </p:sp>
      <p:sp>
        <p:nvSpPr>
          <p:cNvPr id="160" name="Shape 16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Najviše pozitivnih statistika stiže iz Kube, Čilea i Meksika gdje se smatra da zbog više svijetla u ljetnim mjesecima ljudi više borave na otvorenom, pa zbog toga manje koriste kućanske aparate.</a:t>
            </a:r>
          </a:p>
          <a:p>
            <a:pPr marL="342900" marR="0" lvl="0" indent="-342900" algn="l" rtl="0">
              <a:spcBef>
                <a:spcPts val="640"/>
              </a:spcBef>
              <a:spcAft>
                <a:spcPts val="0"/>
              </a:spcAft>
              <a:buClr>
                <a:schemeClr val="dk1"/>
              </a:buClr>
              <a:buSzPct val="100000"/>
              <a:buFont typeface="Arial"/>
              <a:buChar char="•"/>
            </a:pPr>
            <a:r>
              <a:rPr lang="hr-HR" sz="3200" b="0" i="0" u="none" strike="noStrike" cap="none">
                <a:solidFill>
                  <a:schemeClr val="dk1"/>
                </a:solidFill>
                <a:latin typeface="Calibri"/>
                <a:ea typeface="Calibri"/>
                <a:cs typeface="Calibri"/>
                <a:sym typeface="Calibri"/>
              </a:rPr>
              <a:t>Zbog pomicanja sata dobro zarađuju i hoteli, te restorani zato što se ljudi kasnije vraćaju u hotele, te manje troše struju i vodu.</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fade/>
  </p:transition>
</p:sld>
</file>

<file path=ppt/theme/theme1.xml><?xml version="1.0" encoding="utf-8"?>
<a:theme xmlns:a="http://schemas.openxmlformats.org/drawingml/2006/main" name="Tema sustava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468</Words>
  <Application>Microsoft Office PowerPoint</Application>
  <PresentationFormat>On-screen Show (4:3)</PresentationFormat>
  <Paragraphs>47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sustava Office</vt:lpstr>
      <vt:lpstr>LJETNO RAČUNANJE VREMENA</vt:lpstr>
      <vt:lpstr>UVOD</vt:lpstr>
      <vt:lpstr>  PRVA IDEJA</vt:lpstr>
      <vt:lpstr>PowerPoint Presentation</vt:lpstr>
      <vt:lpstr>KADA I ZAŠTO?</vt:lpstr>
      <vt:lpstr>POMICANJE SATA-TKO GA KORISTI?</vt:lpstr>
      <vt:lpstr>PowerPoint Presentation</vt:lpstr>
      <vt:lpstr>PowerPoint Presentation</vt:lpstr>
      <vt:lpstr>UŠTEDA ENERGIJE </vt:lpstr>
      <vt:lpstr>Hvala vam na pažnji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LJETNO RAČUNANJE VREMENA</dc:title>
  <dc:creator>Magdalena</dc:creator>
  <cp:lastModifiedBy>Magdalena</cp:lastModifiedBy>
  <cp:revision>1</cp:revision>
  <dcterms:modified xsi:type="dcterms:W3CDTF">2016-05-12T21:14:09Z</dcterms:modified>
</cp:coreProperties>
</file>