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5AC6-957F-42D2-AD4D-3FF43C0192CA}" type="datetimeFigureOut">
              <a:rPr lang="hr-HR" smtClean="0"/>
              <a:t>8.10.2014.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B7F6-6DF8-4CCE-BED7-E9EB299BD2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373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5AC6-957F-42D2-AD4D-3FF43C0192CA}" type="datetimeFigureOut">
              <a:rPr lang="hr-HR" smtClean="0"/>
              <a:t>8.10.2014.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B7F6-6DF8-4CCE-BED7-E9EB299BD2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581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5AC6-957F-42D2-AD4D-3FF43C0192CA}" type="datetimeFigureOut">
              <a:rPr lang="hr-HR" smtClean="0"/>
              <a:t>8.10.2014.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B7F6-6DF8-4CCE-BED7-E9EB299BD2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233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5AC6-957F-42D2-AD4D-3FF43C0192CA}" type="datetimeFigureOut">
              <a:rPr lang="hr-HR" smtClean="0"/>
              <a:t>8.10.2014.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B7F6-6DF8-4CCE-BED7-E9EB299BD2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816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5AC6-957F-42D2-AD4D-3FF43C0192CA}" type="datetimeFigureOut">
              <a:rPr lang="hr-HR" smtClean="0"/>
              <a:t>8.10.2014.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B7F6-6DF8-4CCE-BED7-E9EB299BD2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036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5AC6-957F-42D2-AD4D-3FF43C0192CA}" type="datetimeFigureOut">
              <a:rPr lang="hr-HR" smtClean="0"/>
              <a:t>8.10.2014.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B7F6-6DF8-4CCE-BED7-E9EB299BD2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753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5AC6-957F-42D2-AD4D-3FF43C0192CA}" type="datetimeFigureOut">
              <a:rPr lang="hr-HR" smtClean="0"/>
              <a:t>8.10.2014.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B7F6-6DF8-4CCE-BED7-E9EB299BD2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592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5AC6-957F-42D2-AD4D-3FF43C0192CA}" type="datetimeFigureOut">
              <a:rPr lang="hr-HR" smtClean="0"/>
              <a:t>8.10.2014.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B7F6-6DF8-4CCE-BED7-E9EB299BD2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658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5AC6-957F-42D2-AD4D-3FF43C0192CA}" type="datetimeFigureOut">
              <a:rPr lang="hr-HR" smtClean="0"/>
              <a:t>8.10.2014.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B7F6-6DF8-4CCE-BED7-E9EB299BD2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806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5AC6-957F-42D2-AD4D-3FF43C0192CA}" type="datetimeFigureOut">
              <a:rPr lang="hr-HR" smtClean="0"/>
              <a:t>8.10.2014.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B7F6-6DF8-4CCE-BED7-E9EB299BD2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143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5AC6-957F-42D2-AD4D-3FF43C0192CA}" type="datetimeFigureOut">
              <a:rPr lang="hr-HR" smtClean="0"/>
              <a:t>8.10.2014.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B7F6-6DF8-4CCE-BED7-E9EB299BD2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672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D5AC6-957F-42D2-AD4D-3FF43C0192CA}" type="datetimeFigureOut">
              <a:rPr lang="hr-HR" smtClean="0"/>
              <a:t>8.10.2014.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DB7F6-6DF8-4CCE-BED7-E9EB299BD2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02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olinarika.com/namirnica/cimet/?icn=recipe-content&amp;ici=ingredients" TargetMode="External"/><Relationship Id="rId3" Type="http://schemas.openxmlformats.org/officeDocument/2006/relationships/hyperlink" Target="http://www.coolinarika.com/namirnica/ulja/?icn=recipe-content&amp;ici=ingredients" TargetMode="External"/><Relationship Id="rId7" Type="http://schemas.openxmlformats.org/officeDocument/2006/relationships/hyperlink" Target="http://www.coolinarika.com/namirnica/limun/?icn=recipe-content&amp;ici=ingredients" TargetMode="External"/><Relationship Id="rId2" Type="http://schemas.openxmlformats.org/officeDocument/2006/relationships/hyperlink" Target="http://www.coolinarika.com/namirnica/psenicno-bijelo-brasno/?icn=recipe-content&amp;ici=ingredi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olinarika.com/namirnica/secer/?icn=recipe-content&amp;ici=ingredients" TargetMode="External"/><Relationship Id="rId5" Type="http://schemas.openxmlformats.org/officeDocument/2006/relationships/hyperlink" Target="http://www.coolinarika.com/namirnica/voda/?icn=recipe-content&amp;ici=ingredients" TargetMode="External"/><Relationship Id="rId4" Type="http://schemas.openxmlformats.org/officeDocument/2006/relationships/hyperlink" Target="http://www.coolinarika.com/namirnica/sol/?icn=recipe-content&amp;ici=ingredient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J</a:t>
            </a:r>
            <a:r>
              <a:rPr lang="hr-HR" dirty="0" smtClean="0">
                <a:solidFill>
                  <a:srgbClr val="FFC000"/>
                </a:solidFill>
              </a:rPr>
              <a:t>A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hr-HR" dirty="0" smtClean="0">
                <a:solidFill>
                  <a:schemeClr val="accent2"/>
                </a:solidFill>
              </a:rPr>
              <a:t>U</a:t>
            </a:r>
            <a:r>
              <a:rPr lang="hr-HR" dirty="0" smtClean="0">
                <a:solidFill>
                  <a:srgbClr val="FF0000"/>
                </a:solidFill>
              </a:rPr>
              <a:t>K</a:t>
            </a:r>
            <a:r>
              <a:rPr lang="hr-HR" dirty="0" smtClean="0">
                <a:solidFill>
                  <a:srgbClr val="FFC000"/>
                </a:solidFill>
              </a:rPr>
              <a:t>E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chemeClr val="accent2"/>
                </a:solidFill>
              </a:rPr>
              <a:t>2.</a:t>
            </a:r>
            <a:r>
              <a:rPr lang="hr-HR" dirty="0" smtClean="0">
                <a:solidFill>
                  <a:srgbClr val="FF0000"/>
                </a:solidFill>
              </a:rPr>
              <a:t>B </a:t>
            </a:r>
            <a:r>
              <a:rPr lang="hr-HR" dirty="0" smtClean="0">
                <a:solidFill>
                  <a:schemeClr val="accent4"/>
                </a:solidFill>
              </a:rPr>
              <a:t>I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2.</a:t>
            </a:r>
            <a:r>
              <a:rPr lang="hr-HR" dirty="0" smtClean="0">
                <a:solidFill>
                  <a:schemeClr val="accent2"/>
                </a:solidFill>
              </a:rPr>
              <a:t>C</a:t>
            </a:r>
            <a:endParaRPr lang="hr-HR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5368" y="8013617"/>
            <a:ext cx="9144000" cy="1655762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1026" name="Picture 2" descr="http://goginimalisavjeti.files.wordpress.com/2010/12/7-jabu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43" y="3322554"/>
            <a:ext cx="28575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8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POSJET VOĆNJAKU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484" y="1585411"/>
            <a:ext cx="10515600" cy="4351338"/>
          </a:xfrm>
        </p:spPr>
        <p:txBody>
          <a:bodyPr/>
          <a:lstStyle/>
          <a:p>
            <a:r>
              <a:rPr lang="hr-HR" dirty="0" smtClean="0"/>
              <a:t>U četvrtak 02. listopada 2. razredi posjetili su voćnjak obitelji </a:t>
            </a:r>
            <a:r>
              <a:rPr lang="hr-HR" dirty="0" err="1" smtClean="0"/>
              <a:t>Ivković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i nabrali hrpu jabuka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050" name="Picture 2" descr="https://encrypted-tbn0.gstatic.com/images?q=tbn:ANd9GcRtPRXMGKXPJ-rA9gjEoM473w56cmt-FMU10AVyHXKGjJ1xg2lh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816" y="2739586"/>
            <a:ext cx="4697162" cy="351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51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+mn-lt"/>
              </a:rPr>
              <a:t>Razmišljali smo….</a:t>
            </a:r>
            <a:endParaRPr lang="hr-HR" dirty="0">
              <a:latin typeface="+mn-lt"/>
            </a:endParaRPr>
          </a:p>
        </p:txBody>
      </p:sp>
      <p:pic>
        <p:nvPicPr>
          <p:cNvPr id="3074" name="Picture 2" descr="http://1.bp.blogspot.com/-Uzl_V8SIzLQ/U9vbcFEdM8I/AAAAAAAAKd4/z47vu4aEH8o/s1600/Hard+Lateral+Thinking+Puzzl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583" y="1752761"/>
            <a:ext cx="926412" cy="125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ctiverain.com/image_store/uploads/8/7/5/9/1/ar1344283920195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251" y="1844528"/>
            <a:ext cx="2208965" cy="248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22168" y="3521242"/>
            <a:ext cx="4499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dirty="0" smtClean="0"/>
              <a:t>što s njima napraviti?</a:t>
            </a:r>
            <a:endParaRPr lang="hr-HR" sz="3600" dirty="0"/>
          </a:p>
        </p:txBody>
      </p:sp>
      <p:sp>
        <p:nvSpPr>
          <p:cNvPr id="5" name="Rectangle 4"/>
          <p:cNvSpPr/>
          <p:nvPr/>
        </p:nvSpPr>
        <p:spPr>
          <a:xfrm>
            <a:off x="6421289" y="348740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400" dirty="0" smtClean="0"/>
              <a:t>…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161062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DOSJETILI SMO SE!!!!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ŠTRUDL ili savijaču</a:t>
            </a:r>
          </a:p>
          <a:p>
            <a:pPr marL="0" indent="0">
              <a:buNone/>
            </a:pPr>
            <a:r>
              <a:rPr lang="hr-HR" dirty="0" smtClean="0"/>
              <a:t>Pronašli smo recept: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4531894" y="2566736"/>
            <a:ext cx="461210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 fontAlgn="base"/>
            <a:r>
              <a:rPr lang="hr-HR" dirty="0">
                <a:solidFill>
                  <a:srgbClr val="CC0000"/>
                </a:solidFill>
                <a:latin typeface="Trebuchet MS" panose="020B0603020202020204" pitchFamily="34" charset="0"/>
              </a:rPr>
              <a:t>T</a:t>
            </a:r>
            <a:r>
              <a:rPr lang="hr-HR" b="0" i="0" dirty="0" smtClean="0">
                <a:solidFill>
                  <a:srgbClr val="CC0000"/>
                </a:solidFill>
                <a:effectLst/>
                <a:latin typeface="Trebuchet MS" panose="020B0603020202020204" pitchFamily="34" charset="0"/>
              </a:rPr>
              <a:t>anko tijesto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hr-HR" b="0" i="0" dirty="0" smtClean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 1 kg </a:t>
            </a:r>
            <a:r>
              <a:rPr lang="hr-HR" b="0" i="0" u="none" strike="noStrike" dirty="0" smtClean="0">
                <a:solidFill>
                  <a:srgbClr val="2C7EBD"/>
                </a:solidFill>
                <a:effectLst/>
                <a:latin typeface="Trebuchet MS" panose="020B0603020202020204" pitchFamily="34" charset="0"/>
                <a:hlinkClick r:id="rId2"/>
              </a:rPr>
              <a:t>mekog brašna</a:t>
            </a:r>
            <a:endParaRPr lang="hr-HR" b="0" i="0" dirty="0" smtClean="0">
              <a:solidFill>
                <a:srgbClr val="333333"/>
              </a:solidFill>
              <a:effectLst/>
              <a:latin typeface="Trebuchet MS" panose="020B0603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hr-HR" b="0" i="0" dirty="0" smtClean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 12 žlica </a:t>
            </a:r>
            <a:r>
              <a:rPr lang="hr-HR" b="0" i="0" u="none" strike="noStrike" dirty="0" smtClean="0">
                <a:solidFill>
                  <a:srgbClr val="2C7EBD"/>
                </a:solidFill>
                <a:effectLst/>
                <a:latin typeface="Trebuchet MS" panose="020B0603020202020204" pitchFamily="34" charset="0"/>
                <a:hlinkClick r:id="rId3"/>
              </a:rPr>
              <a:t>ulja</a:t>
            </a:r>
            <a:endParaRPr lang="hr-HR" b="0" i="0" dirty="0" smtClean="0">
              <a:solidFill>
                <a:srgbClr val="333333"/>
              </a:solidFill>
              <a:effectLst/>
              <a:latin typeface="Trebuchet MS" panose="020B0603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hr-HR" b="0" i="0" dirty="0" smtClean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 dvije žličice </a:t>
            </a:r>
            <a:r>
              <a:rPr lang="hr-HR" b="0" i="0" u="none" strike="noStrike" dirty="0" smtClean="0">
                <a:solidFill>
                  <a:srgbClr val="2C7EBD"/>
                </a:solidFill>
                <a:effectLst/>
                <a:latin typeface="Trebuchet MS" panose="020B0603020202020204" pitchFamily="34" charset="0"/>
                <a:hlinkClick r:id="rId4"/>
              </a:rPr>
              <a:t>soli</a:t>
            </a:r>
            <a:endParaRPr lang="hr-HR" b="0" i="0" dirty="0" smtClean="0">
              <a:solidFill>
                <a:srgbClr val="333333"/>
              </a:solidFill>
              <a:effectLst/>
              <a:latin typeface="Trebuchet MS" panose="020B0603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hr-HR" b="0" i="0" dirty="0" smtClean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 8 dcl </a:t>
            </a:r>
            <a:r>
              <a:rPr lang="hr-HR" b="0" i="0" u="none" strike="noStrike" dirty="0" smtClean="0">
                <a:solidFill>
                  <a:srgbClr val="2C7EBD"/>
                </a:solidFill>
                <a:effectLst/>
                <a:latin typeface="Trebuchet MS" panose="020B0603020202020204" pitchFamily="34" charset="0"/>
                <a:hlinkClick r:id="rId5"/>
              </a:rPr>
              <a:t>mlake vode</a:t>
            </a:r>
            <a:endParaRPr lang="hr-HR" b="0" i="0" dirty="0" smtClean="0">
              <a:solidFill>
                <a:srgbClr val="333333"/>
              </a:solidFill>
              <a:effectLst/>
              <a:latin typeface="Trebuchet MS" panose="020B0603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hr-HR" b="0" i="0" dirty="0" smtClean="0">
                <a:solidFill>
                  <a:srgbClr val="CC0000"/>
                </a:solidFill>
                <a:effectLst/>
                <a:latin typeface="Trebuchet MS" panose="020B0603020202020204" pitchFamily="34" charset="0"/>
              </a:rPr>
              <a:t>Nadjev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hr-HR" b="0" i="0" dirty="0" smtClean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 1,4 </a:t>
            </a:r>
            <a:r>
              <a:rPr lang="hr-HR" b="0" i="0" dirty="0" err="1" smtClean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kgdomaćih</a:t>
            </a:r>
            <a:r>
              <a:rPr lang="hr-HR" b="0" i="0" dirty="0" smtClean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 očišćenih i naribanih jabuka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hr-HR" b="0" i="0" dirty="0" smtClean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 po ukusu </a:t>
            </a:r>
            <a:r>
              <a:rPr lang="hr-HR" b="0" i="0" u="none" strike="noStrike" dirty="0" smtClean="0">
                <a:solidFill>
                  <a:srgbClr val="2C7EBD"/>
                </a:solidFill>
                <a:effectLst/>
                <a:latin typeface="Trebuchet MS" panose="020B0603020202020204" pitchFamily="34" charset="0"/>
                <a:hlinkClick r:id="rId6"/>
              </a:rPr>
              <a:t>šećera</a:t>
            </a:r>
            <a:endParaRPr lang="hr-HR" b="0" i="0" dirty="0" smtClean="0">
              <a:solidFill>
                <a:srgbClr val="333333"/>
              </a:solidFill>
              <a:effectLst/>
              <a:latin typeface="Trebuchet MS" panose="020B0603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hr-HR" b="0" i="0" dirty="0" smtClean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 jedna </a:t>
            </a:r>
            <a:r>
              <a:rPr lang="hr-HR" b="0" i="0" u="none" strike="noStrike" dirty="0" smtClean="0">
                <a:solidFill>
                  <a:srgbClr val="2C7EBD"/>
                </a:solidFill>
                <a:effectLst/>
                <a:latin typeface="Trebuchet MS" panose="020B0603020202020204" pitchFamily="34" charset="0"/>
                <a:hlinkClick r:id="rId7"/>
              </a:rPr>
              <a:t>korica limuna</a:t>
            </a:r>
            <a:endParaRPr lang="hr-HR" b="0" i="0" dirty="0" smtClean="0">
              <a:solidFill>
                <a:srgbClr val="333333"/>
              </a:solidFill>
              <a:effectLst/>
              <a:latin typeface="Trebuchet MS" panose="020B0603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hr-HR" b="0" i="0" dirty="0" smtClean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 malo </a:t>
            </a:r>
            <a:r>
              <a:rPr lang="hr-HR" b="0" i="0" u="none" strike="noStrike" dirty="0" smtClean="0">
                <a:solidFill>
                  <a:srgbClr val="2C7EBD"/>
                </a:solidFill>
                <a:effectLst/>
                <a:latin typeface="Trebuchet MS" panose="020B0603020202020204" pitchFamily="34" charset="0"/>
                <a:hlinkClick r:id="rId7"/>
              </a:rPr>
              <a:t>soka od limuna</a:t>
            </a:r>
            <a:endParaRPr lang="hr-HR" b="0" i="0" dirty="0" smtClean="0">
              <a:solidFill>
                <a:srgbClr val="333333"/>
              </a:solidFill>
              <a:effectLst/>
              <a:latin typeface="Trebuchet MS" panose="020B0603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hr-HR" b="0" i="0" dirty="0" smtClean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 po </a:t>
            </a:r>
            <a:r>
              <a:rPr lang="hr-HR" b="0" i="0" dirty="0" err="1" smtClean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željiarome</a:t>
            </a:r>
            <a:r>
              <a:rPr lang="hr-HR" b="0" i="0" dirty="0" smtClean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 vanilije ili </a:t>
            </a:r>
            <a:r>
              <a:rPr lang="hr-HR" b="0" i="0" dirty="0" err="1" smtClean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vanil</a:t>
            </a:r>
            <a:r>
              <a:rPr lang="hr-HR" b="0" i="0" dirty="0" smtClean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 šećera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hr-HR" b="0" i="0" dirty="0" smtClean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 malo </a:t>
            </a:r>
            <a:r>
              <a:rPr lang="hr-HR" b="0" i="0" u="none" strike="noStrike" dirty="0" smtClean="0">
                <a:solidFill>
                  <a:srgbClr val="2C7EBD"/>
                </a:solidFill>
                <a:effectLst/>
                <a:latin typeface="Trebuchet MS" panose="020B0603020202020204" pitchFamily="34" charset="0"/>
                <a:hlinkClick r:id="rId8"/>
              </a:rPr>
              <a:t>cimeta</a:t>
            </a:r>
            <a:endParaRPr lang="hr-HR" b="0" i="0" dirty="0">
              <a:solidFill>
                <a:srgbClr val="333333"/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1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 U PETAK PRIONULI POSLU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013" y="1690688"/>
            <a:ext cx="1829803" cy="137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779" y="1690061"/>
            <a:ext cx="1831475" cy="1373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41" y="1690061"/>
            <a:ext cx="1830638" cy="13729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66" y="1690061"/>
            <a:ext cx="1830638" cy="13729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4091" y="1685425"/>
            <a:ext cx="1836820" cy="1377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13" y="3216442"/>
            <a:ext cx="1834148" cy="13756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0106" y="3216442"/>
            <a:ext cx="1834148" cy="13756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96" y="3216442"/>
            <a:ext cx="1830083" cy="13725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66" y="3216026"/>
            <a:ext cx="1830638" cy="13729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091" y="3216026"/>
            <a:ext cx="1841616" cy="13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9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UŽIVALI SMO!!!! 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577" y="1924811"/>
            <a:ext cx="1872986" cy="14047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1293" y="1924468"/>
            <a:ext cx="1870241" cy="1402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68253" y="1690688"/>
            <a:ext cx="2502470" cy="1876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1222" y="1697300"/>
            <a:ext cx="2493654" cy="18702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82838" y="4530209"/>
            <a:ext cx="50345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400" dirty="0" smtClean="0"/>
              <a:t>I DOBRO SE NAJELI!!!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39691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ZAHVALA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VELIKO HVALA OBITELJI IVKOVIĆ NA DOBRODOŠLICI I NA JABUKAMA KOJE SMO S VESELJEM POJELI!</a:t>
            </a:r>
            <a:endParaRPr lang="hr-HR" dirty="0"/>
          </a:p>
        </p:txBody>
      </p:sp>
      <p:pic>
        <p:nvPicPr>
          <p:cNvPr id="5122" name="Picture 2" descr="http://mamanyc.mamanyc.netdna-cdn.com/wp-content/uploads/2013/04/teacher-appreci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44" y="286351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03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75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Trebuchet MS</vt:lpstr>
      <vt:lpstr>Office Theme</vt:lpstr>
      <vt:lpstr>JABUKE U 2.B I 2.C</vt:lpstr>
      <vt:lpstr>POSJET VOĆNJAKU</vt:lpstr>
      <vt:lpstr>Razmišljali smo….</vt:lpstr>
      <vt:lpstr>DOSJETILI SMO SE!!!!</vt:lpstr>
      <vt:lpstr>I U PETAK PRIONULI POSLU</vt:lpstr>
      <vt:lpstr>UŽIVALI SMO!!!! </vt:lpstr>
      <vt:lpstr>ZAHVALA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JABUKE U 2.B I 2.C</dc:title>
  <dc:creator>Iva Simic</dc:creator>
  <cp:lastModifiedBy>Iva Simic</cp:lastModifiedBy>
  <cp:revision>6</cp:revision>
  <dcterms:created xsi:type="dcterms:W3CDTF">2014-10-08T17:30:43Z</dcterms:created>
  <dcterms:modified xsi:type="dcterms:W3CDTF">2014-10-08T18:07:37Z</dcterms:modified>
</cp:coreProperties>
</file>